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0" r:id="rId5"/>
    <p:sldId id="268" r:id="rId6"/>
    <p:sldId id="269" r:id="rId7"/>
    <p:sldId id="271" r:id="rId8"/>
    <p:sldId id="257" r:id="rId9"/>
    <p:sldId id="270" r:id="rId10"/>
    <p:sldId id="266" r:id="rId11"/>
    <p:sldId id="267" r:id="rId12"/>
    <p:sldId id="272" r:id="rId13"/>
    <p:sldId id="273" r:id="rId14"/>
    <p:sldId id="262" r:id="rId15"/>
    <p:sldId id="261" r:id="rId16"/>
    <p:sldId id="274" r:id="rId17"/>
    <p:sldId id="276" r:id="rId18"/>
    <p:sldId id="275" r:id="rId19"/>
    <p:sldId id="279" r:id="rId20"/>
    <p:sldId id="277" r:id="rId21"/>
    <p:sldId id="278" r:id="rId22"/>
    <p:sldId id="281" r:id="rId23"/>
    <p:sldId id="280" r:id="rId24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109B51-D1B3-49FE-994A-ED8855C7359B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2020/1/10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45484C-7992-44E9-9002-213D76072A0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5921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BE818DA-6BDD-4F58-B53E-88BC9FF39B63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24A772-5D94-4F12-8B86-44D4FB26368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41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524A772-5D94-4F12-8B86-44D4FB26368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1614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24A772-5D94-4F12-8B86-44D4FB26368F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19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任意多边形(F)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任意多边形(F)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任意多边形(F)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任意多边形(F)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任意多边形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任意多边形(F)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rtlCol="0"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9F8E1F8-A8BE-49FC-9A82-6B2857FBA0F0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​​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C67066B-31E0-4112-88F9-9DAA3F4A465C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F36956-CB91-42B4-B491-CB7EEC7E0AE2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rtlCol="0" anchor="ctr">
            <a:normAutofit/>
          </a:bodyPr>
          <a:lstStyle>
            <a:lvl1pPr marL="0" indent="0">
              <a:buFontTx/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353B049-7907-4284-82C4-D842F22F9DD3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rtlCol="0" anchor="b">
            <a:normAutofit/>
          </a:bodyPr>
          <a:lstStyle>
            <a:lvl1pPr algn="r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1C79E48-1925-446F-A0F9-DB7A4FE3089A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9F98E0-E4FE-40E6-9E47-86C717161B79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FBF7EF-92FC-4F93-8E88-22F4308F0EBC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31C801B-FA2D-4784-B8E5-14EA750E9FAB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222149C-6823-4D32-81FE-47302ECF9F9B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09216D-0DA9-44E7-AC3A-218E676C4E5E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rtlCol="0" anchor="b"/>
          <a:lstStyle>
            <a:lvl1pPr algn="r">
              <a:defRPr sz="40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45A472D-82BE-4974-A945-BAAECE0CE663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6A7A4F-F053-499A-A852-61636B5804D7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D1AFFF2-6028-428F-BB01-1436438344AA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416419B-B14C-49E4-B7FD-790E9916DEE0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C18F82-0346-4B73-A260-3D8388511B24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0D63BB9-AF2B-4ADD-AE32-0D1EAAB3AEE3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14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4EC027-5721-42A8-840B-1FE854106C69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任意多边形(F)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任意多边形(F)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任意多边形(F)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任意多边形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任意多边形(F)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任意多边形(F)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20B55C9-EEC0-4350-9C4F-40A1EE9DC5A0}" type="datetime1">
              <a:rPr lang="zh-CN" altLang="en-US" smtClean="0"/>
              <a:pPr/>
              <a:t>2020/1/10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长方形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Uighur" panose="02000000000000000000" pitchFamily="2" charset="-78"/>
            </a:endParaRPr>
          </a:p>
        </p:txBody>
      </p:sp>
      <p:grpSp>
        <p:nvGrpSpPr>
          <p:cNvPr id="23" name="组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任意多边形(F)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任意多边形(F)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任意多边形(F)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任意多边形(F)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任意多边形(F)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任意多边形(F)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083" y="914714"/>
            <a:ext cx="8174971" cy="3285866"/>
          </a:xfrm>
        </p:spPr>
        <p:txBody>
          <a:bodyPr rtlCol="0">
            <a:normAutofit/>
          </a:bodyPr>
          <a:lstStyle/>
          <a:p>
            <a:pPr algn="l"/>
            <a:r>
              <a:rPr lang="en-US" b="1" dirty="0" err="1"/>
              <a:t>eGALLERY</a:t>
            </a:r>
            <a:br>
              <a:rPr lang="en-US" b="1" dirty="0"/>
            </a:br>
            <a:r>
              <a:rPr lang="zh-CN" altLang="en-US" b="1" dirty="0"/>
              <a:t>智能毕业相册</a:t>
            </a:r>
            <a:br>
              <a:rPr lang="en-US" b="1" dirty="0"/>
            </a:br>
            <a:endParaRPr lang="en-US" altLang="zh-CN" sz="62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Uighur" panose="02000000000000000000" pitchFamily="2" charset="-78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BBDE4E-FFA3-44D5-BA0B-7575E2214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321" y="4011316"/>
            <a:ext cx="7178070" cy="863348"/>
          </a:xfrm>
        </p:spPr>
        <p:txBody>
          <a:bodyPr rtlCol="0">
            <a:normAutofit/>
          </a:bodyPr>
          <a:lstStyle/>
          <a:p>
            <a:pPr algn="l" rtl="0"/>
            <a:r>
              <a:rPr lang="zh-CN" altLang="en-US" dirty="0">
                <a:cs typeface="Microsoft Uighur" panose="02000000000000000000" pitchFamily="2" charset="-78"/>
              </a:rPr>
              <a:t>王泽汉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Uighur" panose="02000000000000000000" pitchFamily="2" charset="-78"/>
            </a:endParaRPr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A1191288-B0EE-4699-984D-BED1B6ED8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6323" y="60191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8F6D50-0D84-424B-9CE6-FBE2A17A0446}"/>
              </a:ext>
            </a:extLst>
          </p:cNvPr>
          <p:cNvSpPr txBox="1"/>
          <p:nvPr/>
        </p:nvSpPr>
        <p:spPr>
          <a:xfrm>
            <a:off x="7633116" y="1204055"/>
            <a:ext cx="5261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用户痛点</a:t>
            </a:r>
            <a:endParaRPr lang="en-US" altLang="zh-CN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8135AB-8C00-4E29-B503-348AC6251D55}"/>
              </a:ext>
            </a:extLst>
          </p:cNvPr>
          <p:cNvSpPr txBox="1"/>
          <p:nvPr/>
        </p:nvSpPr>
        <p:spPr>
          <a:xfrm>
            <a:off x="3489648" y="3105834"/>
            <a:ext cx="677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纸质相册，难以保存每个人具体的属性特征乃至长相的信息，无法在需要的时候准确的联系到同学，容易遗失。</a:t>
            </a:r>
            <a:endParaRPr 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CA3AFFD1-1AEC-4E2D-8183-CEDD1FFC49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5913" y="60419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1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6822A369-9993-4687-A53D-37C73436E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405" y="785116"/>
            <a:ext cx="5353318" cy="5287767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A805CFB-382E-4EF5-A7EF-391536607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6160" y="59089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社交网站的手机截图&#10;&#10;描述已自动生成">
            <a:extLst>
              <a:ext uri="{FF2B5EF4-FFF2-40B4-BE49-F238E27FC236}">
                <a16:creationId xmlns:a16="http://schemas.microsoft.com/office/drawing/2014/main" id="{342DE3A5-7C76-45A9-B187-FC722B2E4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730" y="2427143"/>
            <a:ext cx="10601739" cy="2003714"/>
          </a:xfrm>
          <a:prstGeom prst="rect">
            <a:avLst/>
          </a:prstGeom>
        </p:spPr>
      </p:pic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B38BD336-BECF-4A5B-8DA9-F6323CBA9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9411" y="59754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0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1748169-AB4F-47E5-8EAA-43184F83881B}"/>
              </a:ext>
            </a:extLst>
          </p:cNvPr>
          <p:cNvSpPr txBox="1"/>
          <p:nvPr/>
        </p:nvSpPr>
        <p:spPr>
          <a:xfrm>
            <a:off x="3060441" y="2034073"/>
            <a:ext cx="6335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使用比较分析</a:t>
            </a:r>
          </a:p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对比项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:face++,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百度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</a:p>
          <a:p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Face++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目前只有文字自定义训练库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有提供免费试用、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WebAPI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接入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0.0005-0.01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次等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百度</a:t>
            </a:r>
            <a:r>
              <a:rPr lang="en-US" altLang="zh-CN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api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比较好，有自定义图像训练库，还有训练报告，有提供免费试用、开通续费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0.0007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</a:p>
        </p:txBody>
      </p:sp>
      <p:pic>
        <p:nvPicPr>
          <p:cNvPr id="4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DEE9FC48-5C27-4AF9-B2F2-9376E7911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1098" y="59172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4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C4D5E21B-ACD5-496C-811D-D75F1C5C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431" y="1567737"/>
            <a:ext cx="4361016" cy="1998799"/>
          </a:xfrm>
          <a:prstGeom prst="rect">
            <a:avLst/>
          </a:prstGeom>
        </p:spPr>
      </p:pic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F319B1C6-AEF4-490C-A93A-65E45DD0F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4292" y="1567737"/>
            <a:ext cx="4384596" cy="1970221"/>
          </a:xfrm>
          <a:prstGeom prst="rect">
            <a:avLst/>
          </a:prstGeom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2654EC4C-0049-43B6-AE22-59DB45CF0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654" y="4228115"/>
            <a:ext cx="4658685" cy="21242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3933B1-14A8-46CC-8814-9CC9CBAA583A}"/>
              </a:ext>
            </a:extLst>
          </p:cNvPr>
          <p:cNvSpPr txBox="1"/>
          <p:nvPr/>
        </p:nvSpPr>
        <p:spPr>
          <a:xfrm>
            <a:off x="2491273" y="503853"/>
            <a:ext cx="3275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输出入展示</a:t>
            </a:r>
            <a:endParaRPr lang="en-US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95A96F16-5BDB-414A-A53F-7EA279065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05647" y="60476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17E0EA-0A19-4D4E-B52D-F2AF8EBE3718}"/>
              </a:ext>
            </a:extLst>
          </p:cNvPr>
          <p:cNvSpPr txBox="1"/>
          <p:nvPr/>
        </p:nvSpPr>
        <p:spPr>
          <a:xfrm>
            <a:off x="3359020" y="1894114"/>
            <a:ext cx="5766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使用后风险报告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单人特征识别中的性别识别。人脸识别仅能识别到人脸外貌更偏向女性还是男性，很难对女生男相、男生女相进行正确的判断。</a:t>
            </a:r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人工智能概率性：由于照片人脸的角度、光线、发型问题，识别人脸会有出错几率。</a:t>
            </a: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758BFB99-D7F7-40A8-8128-23EF4E2EC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8094" y="5875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4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4A2A6C-DEAF-475E-81E2-57BD54D0808C}"/>
              </a:ext>
            </a:extLst>
          </p:cNvPr>
          <p:cNvSpPr txBox="1"/>
          <p:nvPr/>
        </p:nvSpPr>
        <p:spPr>
          <a:xfrm>
            <a:off x="3203510" y="2108719"/>
            <a:ext cx="5784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场景一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毕业多年后你想回忆曾经的校园时光，但是纸质相册已经找不到了。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ECE41D35-5AC5-4C02-AE02-9FC0A07FB3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61469" y="5967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894788-A63A-4604-B047-4094FE24DE66}"/>
              </a:ext>
            </a:extLst>
          </p:cNvPr>
          <p:cNvSpPr txBox="1"/>
          <p:nvPr/>
        </p:nvSpPr>
        <p:spPr>
          <a:xfrm>
            <a:off x="3203510" y="2108719"/>
            <a:ext cx="57849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场景二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毕业后的你有事情要找一个同学商量，但你发现你没有他的微信好友，纸质相册也没有他的联系方式。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B74B9EA-B6B1-44DA-9CDF-475F9D1D7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2785" y="5884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6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AB203B-7263-4419-82D6-1557A9F9652A}"/>
              </a:ext>
            </a:extLst>
          </p:cNvPr>
          <p:cNvSpPr txBox="1"/>
          <p:nvPr/>
        </p:nvSpPr>
        <p:spPr>
          <a:xfrm>
            <a:off x="3203510" y="2108719"/>
            <a:ext cx="57849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场景三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想找曾经的舍友聚会，但是发现联系方式已经改变了。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1875DCF2-3943-46E9-B4E7-342938320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3033" y="5967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3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长方形 20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Microsoft Uighur" panose="02000000000000000000" pitchFamily="2" charset="-78"/>
            </a:endParaRPr>
          </a:p>
        </p:txBody>
      </p:sp>
      <p:grpSp>
        <p:nvGrpSpPr>
          <p:cNvPr id="23" name="组 22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24" name="任意多边形(F)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任意多边形(F)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任意多边形(F)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任意多边形(F)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8" name="任意多边形(F)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9" name="任意多边形(F)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52CD06E-EB43-4697-A9C1-290232C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083" y="1335748"/>
            <a:ext cx="8174971" cy="3285866"/>
          </a:xfrm>
        </p:spPr>
        <p:txBody>
          <a:bodyPr rtlCol="0">
            <a:normAutofit/>
          </a:bodyPr>
          <a:lstStyle/>
          <a:p>
            <a:pPr algn="l"/>
            <a:r>
              <a:rPr lang="zh-CN" altLang="en-US" b="1" dirty="0"/>
              <a:t>感谢聆听</a:t>
            </a:r>
            <a:br>
              <a:rPr lang="en-US" b="1" dirty="0"/>
            </a:br>
            <a:endParaRPr lang="en-US" altLang="zh-CN" sz="62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Uighur" panose="02000000000000000000" pitchFamily="2" charset="-78"/>
            </a:endParaRPr>
          </a:p>
        </p:txBody>
      </p:sp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6EBD09EA-B84B-45B7-ACEB-02EB14AB11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6323" y="59531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70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描述已自动生成">
            <a:extLst>
              <a:ext uri="{FF2B5EF4-FFF2-40B4-BE49-F238E27FC236}">
                <a16:creationId xmlns:a16="http://schemas.microsoft.com/office/drawing/2014/main" id="{25290F0D-1759-48CE-B8F1-C9B70B4AA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921" y="608497"/>
            <a:ext cx="6502400" cy="4368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D816A3-81AD-4312-BE3B-D21610126B26}"/>
              </a:ext>
            </a:extLst>
          </p:cNvPr>
          <p:cNvSpPr txBox="1"/>
          <p:nvPr/>
        </p:nvSpPr>
        <p:spPr>
          <a:xfrm>
            <a:off x="3410225" y="5221356"/>
            <a:ext cx="6347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简单来说，六度分割就是在这个社会里，任何两个人之间建立一种联系，最多需要六个人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包括这两个人在内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，无论这两个人是否认识，生活在地球的什么地方。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A7A2FAA0-12CD-4ED9-A431-C17C44D7A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7390" y="58398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1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98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7A5F04A-1C6C-40E7-B3F2-C64B4D249785}"/>
              </a:ext>
            </a:extLst>
          </p:cNvPr>
          <p:cNvSpPr txBox="1"/>
          <p:nvPr/>
        </p:nvSpPr>
        <p:spPr>
          <a:xfrm>
            <a:off x="2968487" y="1690062"/>
            <a:ext cx="81103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150×150×150×150×150×150</a:t>
            </a:r>
          </a:p>
          <a:p>
            <a:endParaRPr lang="en-US" altLang="zh-CN" sz="4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4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4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150</a:t>
            </a:r>
            <a:r>
              <a:rPr lang="zh-CN" altLang="en-US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⁶</a:t>
            </a:r>
            <a:r>
              <a:rPr lang="en-US" altLang="zh-CN" sz="4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=11 390 625 000 000</a:t>
            </a:r>
            <a:endParaRPr lang="en-US" sz="4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CE9F545E-6B9D-4172-8837-91E7613EE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8817" y="58353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1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320DA3-2F55-4AD6-B36F-97AFF94A9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93" y="1849817"/>
            <a:ext cx="5720929" cy="31583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215688-AF37-42BE-B2A6-B9F4591B2675}"/>
              </a:ext>
            </a:extLst>
          </p:cNvPr>
          <p:cNvSpPr txBox="1"/>
          <p:nvPr/>
        </p:nvSpPr>
        <p:spPr>
          <a:xfrm>
            <a:off x="8117632" y="2828835"/>
            <a:ext cx="4338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=</a:t>
            </a:r>
            <a:r>
              <a:rPr lang="zh-CN" altLang="en-US" sz="7200" dirty="0">
                <a:solidFill>
                  <a:schemeClr val="bg1"/>
                </a:solidFill>
              </a:rPr>
              <a:t>💰🗝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2D36C178-2AA1-432E-B519-8AF799DEE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2539" y="59754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1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相册&#10;&#10;描述已自动生成">
            <a:extLst>
              <a:ext uri="{FF2B5EF4-FFF2-40B4-BE49-F238E27FC236}">
                <a16:creationId xmlns:a16="http://schemas.microsoft.com/office/drawing/2014/main" id="{F7B4829E-DBF7-49DB-A402-DD676DB2F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983" y="1159531"/>
            <a:ext cx="6441742" cy="4277886"/>
          </a:xfrm>
          <a:prstGeom prst="rect">
            <a:avLst/>
          </a:prstGeom>
        </p:spPr>
      </p:pic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0A7AE91B-17E2-43A3-92BB-2AFAF3E9D3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28218" y="58923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84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9CA508-AB3F-4C28-BF16-AAEDD95B8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23" y="693987"/>
            <a:ext cx="4459472" cy="5470025"/>
          </a:xfrm>
          <a:prstGeom prst="rect">
            <a:avLst/>
          </a:prstGeom>
        </p:spPr>
      </p:pic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622ABE33-C18F-4311-9617-9D88650D6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9534" y="60419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0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手机屏幕截图&#10;&#10;描述已自动生成">
            <a:extLst>
              <a:ext uri="{FF2B5EF4-FFF2-40B4-BE49-F238E27FC236}">
                <a16:creationId xmlns:a16="http://schemas.microsoft.com/office/drawing/2014/main" id="{91B25B19-24A5-4185-816F-B4CA14FB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904" y="791920"/>
            <a:ext cx="7606748" cy="35780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F71941B-418E-4D6F-8358-76F5C3DE5364}"/>
              </a:ext>
            </a:extLst>
          </p:cNvPr>
          <p:cNvSpPr txBox="1"/>
          <p:nvPr/>
        </p:nvSpPr>
        <p:spPr>
          <a:xfrm>
            <a:off x="4810539" y="4969564"/>
            <a:ext cx="5261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家庭共享</a:t>
            </a:r>
            <a:endParaRPr lang="en-US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CE18BFF8-FD4C-4EA3-B61A-495FEFA5B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9658" y="59671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7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电脑&#10;&#10;描述已自动生成">
            <a:extLst>
              <a:ext uri="{FF2B5EF4-FFF2-40B4-BE49-F238E27FC236}">
                <a16:creationId xmlns:a16="http://schemas.microsoft.com/office/drawing/2014/main" id="{60F63527-E477-46EF-8C25-2C60038E6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168" y="914400"/>
            <a:ext cx="3848100" cy="5029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70E42A-7E86-4B0C-9DE3-92C01642DAD8}"/>
              </a:ext>
            </a:extLst>
          </p:cNvPr>
          <p:cNvSpPr txBox="1"/>
          <p:nvPr/>
        </p:nvSpPr>
        <p:spPr>
          <a:xfrm>
            <a:off x="7673009" y="2902225"/>
            <a:ext cx="5261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图库管理</a:t>
            </a:r>
            <a:endParaRPr lang="en-US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A13E54B7-8186-459D-9349-A9E69F1054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53157" y="58008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0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77FEC27-46CE-490D-BA1F-0C91F497958E}"/>
              </a:ext>
            </a:extLst>
          </p:cNvPr>
          <p:cNvSpPr txBox="1"/>
          <p:nvPr/>
        </p:nvSpPr>
        <p:spPr>
          <a:xfrm>
            <a:off x="6464982" y="593494"/>
            <a:ext cx="5261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目标用户</a:t>
            </a:r>
            <a:endParaRPr lang="en-US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 descr="许多人在广场上&#10;&#10;描述已自动生成">
            <a:extLst>
              <a:ext uri="{FF2B5EF4-FFF2-40B4-BE49-F238E27FC236}">
                <a16:creationId xmlns:a16="http://schemas.microsoft.com/office/drawing/2014/main" id="{F976C88A-FE4C-491C-AE13-A1FF0B2C9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025" y="2017812"/>
            <a:ext cx="5413514" cy="3609010"/>
          </a:xfrm>
          <a:prstGeom prst="rect">
            <a:avLst/>
          </a:prstGeom>
        </p:spPr>
      </p:pic>
      <p:pic>
        <p:nvPicPr>
          <p:cNvPr id="3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23670075-EE39-4136-BCF9-6794DB162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9142" y="60253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51_TF22644756.potx" id="{9425BA10-07C0-45AA-B5B9-EF747E9CE728}" vid="{D989F09F-DBCF-4F45-B265-36D260FC165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023227-530E-4024-91EF-312A851A758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视差设计</Template>
  <TotalTime>0</TotalTime>
  <Words>320</Words>
  <Application>Microsoft Office PowerPoint</Application>
  <PresentationFormat>宽屏</PresentationFormat>
  <Paragraphs>39</Paragraphs>
  <Slides>20</Slides>
  <Notes>3</Notes>
  <HiddenSlides>0</HiddenSlides>
  <MMClips>19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Microsoft YaHei UI</vt:lpstr>
      <vt:lpstr>黑体</vt:lpstr>
      <vt:lpstr>Arial</vt:lpstr>
      <vt:lpstr>Corbel</vt:lpstr>
      <vt:lpstr>视差</vt:lpstr>
      <vt:lpstr>eGALLERY 智能毕业相册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 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2020-01-09T18:53:12Z</dcterms:created>
  <dcterms:modified xsi:type="dcterms:W3CDTF">2020-01-10T03:45:56Z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